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9" r:id="rId3"/>
    <p:sldMasterId id="2147483650" r:id="rId4"/>
    <p:sldMasterId id="2147483654" r:id="rId5"/>
  </p:sldMasterIdLst>
  <p:notesMasterIdLst>
    <p:notesMasterId r:id="rId26"/>
  </p:notesMasterIdLst>
  <p:sldIdLst>
    <p:sldId id="259" r:id="rId6"/>
    <p:sldId id="262" r:id="rId7"/>
    <p:sldId id="270" r:id="rId8"/>
    <p:sldId id="272" r:id="rId9"/>
    <p:sldId id="274" r:id="rId10"/>
    <p:sldId id="271" r:id="rId11"/>
    <p:sldId id="264" r:id="rId12"/>
    <p:sldId id="275" r:id="rId13"/>
    <p:sldId id="276" r:id="rId14"/>
    <p:sldId id="277" r:id="rId15"/>
    <p:sldId id="278" r:id="rId16"/>
    <p:sldId id="279" r:id="rId17"/>
    <p:sldId id="281" r:id="rId18"/>
    <p:sldId id="282" r:id="rId19"/>
    <p:sldId id="287" r:id="rId20"/>
    <p:sldId id="284" r:id="rId21"/>
    <p:sldId id="285" r:id="rId22"/>
    <p:sldId id="286" r:id="rId23"/>
    <p:sldId id="289" r:id="rId24"/>
    <p:sldId id="288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709" autoAdjust="0"/>
    <p:restoredTop sz="94692" autoAdjust="0"/>
  </p:normalViewPr>
  <p:slideViewPr>
    <p:cSldViewPr>
      <p:cViewPr>
        <p:scale>
          <a:sx n="49" d="100"/>
          <a:sy n="49" d="100"/>
        </p:scale>
        <p:origin x="-2370" y="-8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7" d="100"/>
        <a:sy n="67" d="100"/>
      </p:scale>
      <p:origin x="0" y="3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BF7FD-B620-4B7B-BE72-325F33E5422C}" type="datetimeFigureOut">
              <a:rPr lang="nl-BE" smtClean="0"/>
              <a:t>15/03/2013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3F5AA-0997-4440-888E-D4C2680527C3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53107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3F5AA-0997-4440-888E-D4C2680527C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03024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1AC897-B760-4AE2-BF4A-8CDA343B53FB}" type="slidenum">
              <a:rPr lang="nl-NL" smtClean="0"/>
              <a:pPr/>
              <a:t>9</a:t>
            </a:fld>
            <a:endParaRPr lang="nl-NL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412B23-BF76-41EC-A071-D38F1CC8167A}" type="slidenum">
              <a:rPr lang="nl-NL" smtClean="0">
                <a:solidFill>
                  <a:srgbClr val="000000"/>
                </a:solidFill>
              </a:rPr>
              <a:pPr/>
              <a:t>10</a:t>
            </a:fld>
            <a:endParaRPr lang="nl-NL" smtClean="0">
              <a:solidFill>
                <a:srgbClr val="000000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ABB197-F80E-40CA-86A1-4CFA649F4CFF}" type="slidenum">
              <a:rPr lang="nl-NL" smtClean="0">
                <a:solidFill>
                  <a:srgbClr val="000000"/>
                </a:solidFill>
              </a:rPr>
              <a:pPr/>
              <a:t>11</a:t>
            </a:fld>
            <a:endParaRPr lang="nl-NL" smtClean="0">
              <a:solidFill>
                <a:srgbClr val="000000"/>
              </a:solidFill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8E5120-F60B-46E2-9293-7CC6F579B12E}" type="slidenum">
              <a:rPr lang="nl-NL" smtClean="0">
                <a:solidFill>
                  <a:srgbClr val="000000"/>
                </a:solidFill>
              </a:rPr>
              <a:pPr/>
              <a:t>13</a:t>
            </a:fld>
            <a:endParaRPr lang="nl-NL" smtClean="0">
              <a:solidFill>
                <a:srgbClr val="000000"/>
              </a:solidFill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E775AD-C4DF-4300-B200-AFB0BB4E92FC}" type="slidenum">
              <a:rPr lang="nl-NL"/>
              <a:pPr/>
              <a:t>17</a:t>
            </a:fld>
            <a:endParaRPr lang="nl-NL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4620AD-9354-4F8C-B8AB-E0D31FA39224}" type="slidenum">
              <a:rPr lang="nl-NL" smtClean="0"/>
              <a:pPr/>
              <a:t>18</a:t>
            </a:fld>
            <a:endParaRPr lang="nl-NL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3827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0316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3548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5EAB2-752A-4D2F-99DD-0C0EF6FF5088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abel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nl-BE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FFAF4-1307-4205-8A66-D27B67E6F34A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4514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46225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333375"/>
            <a:ext cx="82550" cy="10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pic>
        <p:nvPicPr>
          <p:cNvPr id="102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 Box 8"/>
          <p:cNvSpPr txBox="1">
            <a:spLocks noChangeArrowheads="1"/>
          </p:cNvSpPr>
          <p:nvPr/>
        </p:nvSpPr>
        <p:spPr bwMode="auto">
          <a:xfrm>
            <a:off x="708025" y="4957763"/>
            <a:ext cx="79248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200" dirty="0" smtClean="0">
                <a:solidFill>
                  <a:schemeClr val="bg1"/>
                </a:solidFill>
                <a:latin typeface="Arial" charset="0"/>
              </a:rPr>
              <a:t>28th Annual EAU Congress</a:t>
            </a: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5321300"/>
            <a:ext cx="7700962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Title</a:t>
            </a:r>
          </a:p>
        </p:txBody>
      </p:sp>
      <p:sp>
        <p:nvSpPr>
          <p:cNvPr id="1030" name="TextBox 6"/>
          <p:cNvSpPr txBox="1">
            <a:spLocks noChangeArrowheads="1"/>
          </p:cNvSpPr>
          <p:nvPr/>
        </p:nvSpPr>
        <p:spPr bwMode="auto">
          <a:xfrm>
            <a:off x="8761413" y="6423025"/>
            <a:ext cx="41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©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4508500"/>
            <a:ext cx="78486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Title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539750"/>
            <a:ext cx="7848600" cy="368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Subtitle</a:t>
            </a:r>
            <a:endParaRPr lang="nl-NL" smtClean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8761413" y="6423025"/>
            <a:ext cx="41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©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827088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4508500"/>
            <a:ext cx="78486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Title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539750"/>
            <a:ext cx="7848600" cy="368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Subtitle</a:t>
            </a:r>
            <a:endParaRPr lang="nl-NL" smtClean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8761413" y="6423025"/>
            <a:ext cx="41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©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5" r:id="rId2"/>
    <p:sldLayoutId id="2147483666" r:id="rId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600">
          <a:solidFill>
            <a:schemeClr val="bg1"/>
          </a:solidFill>
          <a:latin typeface="+mn-lt"/>
          <a:ea typeface="+mn-ea"/>
          <a:cs typeface="+mn-cs"/>
        </a:defRPr>
      </a:lvl1pPr>
      <a:lvl2pPr marL="827088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461963"/>
            <a:ext cx="6534150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Subtitle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12875"/>
            <a:ext cx="8064500" cy="482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Header</a:t>
            </a:r>
            <a:endParaRPr lang="nl-NL" smtClean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8761413" y="6423025"/>
            <a:ext cx="41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©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chemeClr val="bg1"/>
          </a:solidFill>
          <a:latin typeface="+mn-lt"/>
          <a:ea typeface="+mn-ea"/>
          <a:cs typeface="+mn-cs"/>
        </a:defRPr>
      </a:lvl1pPr>
      <a:lvl2pPr marL="827088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461963"/>
            <a:ext cx="6534150" cy="79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Subtitle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12875"/>
            <a:ext cx="8064500" cy="482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Header</a:t>
            </a:r>
            <a:endParaRPr lang="nl-NL" smtClean="0"/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8761413" y="6423025"/>
            <a:ext cx="419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nl-NL" smtClean="0"/>
              <a:t>©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chemeClr val="bg1"/>
          </a:solidFill>
          <a:latin typeface="+mn-lt"/>
          <a:ea typeface="+mn-ea"/>
          <a:cs typeface="+mn-cs"/>
        </a:defRPr>
      </a:lvl1pPr>
      <a:lvl2pPr marL="827088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wmf"/><Relationship Id="rId4" Type="http://schemas.openxmlformats.org/officeDocument/2006/relationships/oleObject" Target="../embeddings/Microsoft_Word_97_-_2003_Document1.doc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2123728" y="3284984"/>
            <a:ext cx="4536504" cy="1440160"/>
          </a:xfrm>
          <a:solidFill>
            <a:schemeClr val="bg1"/>
          </a:solidFill>
          <a:ln w="28575">
            <a:solidFill>
              <a:srgbClr val="002060"/>
            </a:solidFill>
          </a:ln>
        </p:spPr>
        <p:txBody>
          <a:bodyPr/>
          <a:lstStyle/>
          <a:p>
            <a:pPr eaLnBrk="1" hangingPunct="1"/>
            <a:r>
              <a:rPr lang="nl-NL" sz="3200" b="1" dirty="0" smtClean="0">
                <a:solidFill>
                  <a:srgbClr val="002060"/>
                </a:solidFill>
                <a:latin typeface="+mn-lt"/>
              </a:rPr>
              <a:t>   Small </a:t>
            </a:r>
            <a:r>
              <a:rPr lang="nl-NL" sz="3200" b="1" dirty="0" err="1" smtClean="0">
                <a:solidFill>
                  <a:srgbClr val="002060"/>
                </a:solidFill>
                <a:latin typeface="+mn-lt"/>
              </a:rPr>
              <a:t>Renal</a:t>
            </a:r>
            <a:r>
              <a:rPr lang="nl-NL" sz="32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nl-NL" sz="3200" b="1" dirty="0" err="1" smtClean="0">
                <a:solidFill>
                  <a:srgbClr val="002060"/>
                </a:solidFill>
                <a:latin typeface="+mn-lt"/>
              </a:rPr>
              <a:t>Masses</a:t>
            </a:r>
            <a:r>
              <a:rPr lang="nl-NL" sz="3200" b="1" dirty="0" smtClean="0">
                <a:solidFill>
                  <a:srgbClr val="002060"/>
                </a:solidFill>
                <a:latin typeface="+mn-lt"/>
              </a:rPr>
              <a:t>: </a:t>
            </a:r>
            <a:br>
              <a:rPr lang="nl-NL" sz="3200" b="1" dirty="0" smtClean="0">
                <a:solidFill>
                  <a:srgbClr val="002060"/>
                </a:solidFill>
                <a:latin typeface="+mn-lt"/>
              </a:rPr>
            </a:br>
            <a:r>
              <a:rPr lang="nl-NL" sz="3200" b="1" dirty="0">
                <a:solidFill>
                  <a:srgbClr val="002060"/>
                </a:solidFill>
                <a:latin typeface="+mn-lt"/>
              </a:rPr>
              <a:t/>
            </a:r>
            <a:br>
              <a:rPr lang="nl-NL" sz="3200" b="1" dirty="0">
                <a:solidFill>
                  <a:srgbClr val="002060"/>
                </a:solidFill>
                <a:latin typeface="+mn-lt"/>
              </a:rPr>
            </a:br>
            <a:r>
              <a:rPr lang="nl-NL" sz="3200" b="1" dirty="0" err="1" smtClean="0">
                <a:solidFill>
                  <a:srgbClr val="002060"/>
                </a:solidFill>
                <a:latin typeface="+mn-lt"/>
              </a:rPr>
              <a:t>To</a:t>
            </a:r>
            <a:r>
              <a:rPr lang="nl-NL" sz="32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nl-NL" sz="3200" b="1" dirty="0" err="1" smtClean="0">
                <a:solidFill>
                  <a:srgbClr val="002060"/>
                </a:solidFill>
                <a:latin typeface="+mn-lt"/>
              </a:rPr>
              <a:t>treat</a:t>
            </a:r>
            <a:r>
              <a:rPr lang="nl-NL" sz="3200" b="1" dirty="0" smtClean="0">
                <a:solidFill>
                  <a:srgbClr val="002060"/>
                </a:solidFill>
                <a:latin typeface="+mn-lt"/>
              </a:rPr>
              <a:t> or </a:t>
            </a:r>
            <a:r>
              <a:rPr lang="nl-NL" sz="3200" b="1" dirty="0" err="1" smtClean="0">
                <a:solidFill>
                  <a:srgbClr val="002060"/>
                </a:solidFill>
                <a:latin typeface="+mn-lt"/>
              </a:rPr>
              <a:t>not</a:t>
            </a:r>
            <a:r>
              <a:rPr lang="nl-NL" sz="32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nl-NL" sz="3200" b="1" dirty="0" err="1" smtClean="0">
                <a:solidFill>
                  <a:srgbClr val="002060"/>
                </a:solidFill>
                <a:latin typeface="+mn-lt"/>
              </a:rPr>
              <a:t>to</a:t>
            </a:r>
            <a:r>
              <a:rPr lang="nl-NL" sz="3200" b="1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nl-NL" sz="3200" b="1" dirty="0" err="1" smtClean="0">
                <a:solidFill>
                  <a:srgbClr val="002060"/>
                </a:solidFill>
                <a:latin typeface="+mn-lt"/>
              </a:rPr>
              <a:t>treat</a:t>
            </a:r>
            <a:r>
              <a:rPr lang="nl-NL" sz="3200" b="1" dirty="0" smtClean="0">
                <a:solidFill>
                  <a:srgbClr val="002060"/>
                </a:solidFill>
                <a:latin typeface="+mn-lt"/>
              </a:rPr>
              <a:t> ?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4644008" y="4914928"/>
            <a:ext cx="324036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r>
              <a:rPr lang="nl-BE" sz="2000" b="1" dirty="0" smtClean="0"/>
              <a:t>Hein Van Poppel, MD, PhD.</a:t>
            </a:r>
          </a:p>
          <a:p>
            <a:r>
              <a:rPr lang="nl-BE" sz="2000" b="1" dirty="0" smtClean="0"/>
              <a:t>Professor and </a:t>
            </a:r>
            <a:r>
              <a:rPr lang="nl-BE" sz="2000" b="1" dirty="0" err="1" smtClean="0"/>
              <a:t>Chairman</a:t>
            </a:r>
            <a:endParaRPr lang="nl-BE" sz="2000" b="1" dirty="0" smtClean="0"/>
          </a:p>
          <a:p>
            <a:r>
              <a:rPr lang="nl-BE" sz="2000" b="1" dirty="0" err="1" smtClean="0"/>
              <a:t>KULeuven</a:t>
            </a:r>
            <a:r>
              <a:rPr lang="nl-BE" sz="2000" b="1" dirty="0" smtClean="0"/>
              <a:t>, Belgium</a:t>
            </a:r>
            <a:endParaRPr lang="nl-BE" sz="2000" b="1" dirty="0"/>
          </a:p>
        </p:txBody>
      </p:sp>
      <p:pic>
        <p:nvPicPr>
          <p:cNvPr id="5" name="Picture 6" descr="047urologie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15816" y="476672"/>
            <a:ext cx="2709862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4"/>
          <p:cNvSpPr>
            <a:spLocks noChangeArrowheads="1"/>
          </p:cNvSpPr>
          <p:nvPr/>
        </p:nvSpPr>
        <p:spPr bwMode="auto">
          <a:xfrm flipV="1">
            <a:off x="3779838" y="6308725"/>
            <a:ext cx="53641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/>
          <a:lstStyle/>
          <a:p>
            <a:pPr marL="609600" indent="-609600" algn="r" fontAlgn="base">
              <a:spcBef>
                <a:spcPct val="2000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FFFF"/>
                </a:solidFill>
                <a:cs typeface="Times New Roman" pitchFamily="18" charset="0"/>
              </a:rPr>
              <a:t>B. </a:t>
            </a:r>
            <a:r>
              <a:rPr lang="en-US" b="1" dirty="0" err="1" smtClean="0">
                <a:solidFill>
                  <a:srgbClr val="FFFFFF"/>
                </a:solidFill>
                <a:cs typeface="Times New Roman" pitchFamily="18" charset="0"/>
              </a:rPr>
              <a:t>Schlomer</a:t>
            </a:r>
            <a:r>
              <a:rPr lang="en-US" b="1" dirty="0" smtClean="0">
                <a:solidFill>
                  <a:srgbClr val="FFFFFF"/>
                </a:solidFill>
                <a:cs typeface="Times New Roman" pitchFamily="18" charset="0"/>
              </a:rPr>
              <a:t> et al. , J. Urol., 2006</a:t>
            </a:r>
          </a:p>
          <a:p>
            <a:pPr marL="609600" indent="-609600" algn="r" fontAlgn="base">
              <a:spcBef>
                <a:spcPct val="20000"/>
              </a:spcBef>
              <a:spcAft>
                <a:spcPct val="0"/>
              </a:spcAft>
            </a:pPr>
            <a:endParaRPr lang="en-US" sz="2000" b="1" dirty="0" smtClean="0">
              <a:solidFill>
                <a:srgbClr val="00FF00"/>
              </a:solidFill>
              <a:cs typeface="Times New Roman" pitchFamily="18" charset="0"/>
            </a:endParaRPr>
          </a:p>
        </p:txBody>
      </p:sp>
      <p:graphicFrame>
        <p:nvGraphicFramePr>
          <p:cNvPr id="82949" name="Group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60102"/>
              </p:ext>
            </p:extLst>
          </p:nvPr>
        </p:nvGraphicFramePr>
        <p:xfrm>
          <a:off x="395535" y="602447"/>
          <a:ext cx="7242104" cy="3657600"/>
        </p:xfrm>
        <a:graphic>
          <a:graphicData uri="http://schemas.openxmlformats.org/drawingml/2006/table">
            <a:tbl>
              <a:tblPr/>
              <a:tblGrid>
                <a:gridCol w="2413162"/>
                <a:gridCol w="2415780"/>
                <a:gridCol w="2413162"/>
              </a:tblGrid>
              <a:tr h="451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Tumor size 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Benign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RCC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0 – 0,9 (n=7)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14,3 %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85,7 %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 – 1,9 (n=54)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29,6 %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70,4 %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2 – 2,9 (n=83)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22,9 %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75,9 %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3 – 3,9 (n=63)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17,5 %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84,5 %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4 – 4,9 (n= 32)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9,4 %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87,5 %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5 – 5,9 (n=29)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6,9 %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89,7 %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4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6 – 6,9 (n=18)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100 %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62" name="Oval 44"/>
          <p:cNvSpPr>
            <a:spLocks noChangeArrowheads="1"/>
          </p:cNvSpPr>
          <p:nvPr/>
        </p:nvSpPr>
        <p:spPr bwMode="auto">
          <a:xfrm>
            <a:off x="5849937" y="1010267"/>
            <a:ext cx="1223963" cy="576263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nl-BE" smtClean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1907704" y="4584434"/>
            <a:ext cx="4804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4000" b="1" dirty="0" err="1" smtClean="0">
                <a:solidFill>
                  <a:schemeClr val="bg1"/>
                </a:solidFill>
              </a:rPr>
              <a:t>Size</a:t>
            </a:r>
            <a:r>
              <a:rPr lang="nl-BE" sz="4000" b="1" dirty="0" smtClean="0">
                <a:solidFill>
                  <a:schemeClr val="bg1"/>
                </a:solidFill>
              </a:rPr>
              <a:t> versus </a:t>
            </a:r>
            <a:r>
              <a:rPr lang="nl-BE" sz="4000" b="1" dirty="0" err="1" smtClean="0">
                <a:solidFill>
                  <a:schemeClr val="bg1"/>
                </a:solidFill>
              </a:rPr>
              <a:t>Histology</a:t>
            </a:r>
            <a:endParaRPr lang="nl-BE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967" y="476672"/>
            <a:ext cx="8607454" cy="384969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World literature review 234 observed lesions</a:t>
            </a:r>
          </a:p>
          <a:p>
            <a:pPr eaLnBrk="1" hangingPunct="1">
              <a:buFontTx/>
              <a:buChar char="-"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Mean size 2,6 cm </a:t>
            </a:r>
          </a:p>
          <a:p>
            <a:pPr eaLnBrk="1" hangingPunct="1">
              <a:buFontTx/>
              <a:buChar char="-"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Mean growth rate 0,28 cm/year</a:t>
            </a:r>
          </a:p>
          <a:p>
            <a:pPr eaLnBrk="1" hangingPunct="1">
              <a:buFontTx/>
              <a:buChar char="-"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120 of 131 RCC confirmed (= 92%)</a:t>
            </a:r>
          </a:p>
          <a:p>
            <a:pPr lvl="1" eaLnBrk="1" hangingPunct="1">
              <a:buFontTx/>
              <a:buChar char="-"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Mean growth rate 0,40 cm/year </a:t>
            </a:r>
          </a:p>
          <a:p>
            <a:pPr lvl="1" eaLnBrk="1" hangingPunct="1">
              <a:buNone/>
            </a:pP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eaLnBrk="1" hangingPunct="1">
              <a:buFontTx/>
              <a:buNone/>
            </a:pP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246032" y="3068960"/>
            <a:ext cx="896461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00FF00"/>
                </a:solidFill>
              </a:rPr>
              <a:t>  </a:t>
            </a:r>
            <a:r>
              <a:rPr lang="en-US" sz="2800" b="1" i="1" dirty="0" smtClean="0"/>
              <a:t>Serial radiographic data alone are   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i="1" dirty="0" smtClean="0"/>
              <a:t>    insufficient to predict the true natural history</a:t>
            </a:r>
          </a:p>
        </p:txBody>
      </p:sp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3348038" y="6400800"/>
            <a:ext cx="57959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FFFF"/>
                </a:solidFill>
              </a:rPr>
              <a:t>             S. </a:t>
            </a:r>
            <a:r>
              <a:rPr lang="en-US" b="1" dirty="0" err="1" smtClean="0">
                <a:solidFill>
                  <a:srgbClr val="FFFFFF"/>
                </a:solidFill>
              </a:rPr>
              <a:t>Chawla</a:t>
            </a:r>
            <a:r>
              <a:rPr lang="en-US" b="1" dirty="0" smtClean="0">
                <a:solidFill>
                  <a:srgbClr val="FFFFFF"/>
                </a:solidFill>
              </a:rPr>
              <a:t> et al., J. Urol., 2006</a:t>
            </a:r>
          </a:p>
        </p:txBody>
      </p:sp>
      <p:pic>
        <p:nvPicPr>
          <p:cNvPr id="8" name="Picture 2" descr="047urologi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660232" y="1124744"/>
            <a:ext cx="2024182" cy="250033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nl-BE" sz="4000" b="1" dirty="0" err="1" smtClean="0">
                <a:latin typeface="Times New Roman" pitchFamily="18" charset="0"/>
                <a:cs typeface="Times New Roman" pitchFamily="18" charset="0"/>
              </a:rPr>
              <a:t>Growth</a:t>
            </a:r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4000" b="1" dirty="0" err="1" smtClean="0">
                <a:latin typeface="Times New Roman" pitchFamily="18" charset="0"/>
                <a:cs typeface="Times New Roman" pitchFamily="18" charset="0"/>
              </a:rPr>
              <a:t>rate</a:t>
            </a:r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nl-BE" sz="4000" b="1" dirty="0" err="1" smtClean="0">
                <a:latin typeface="Times New Roman" pitchFamily="18" charset="0"/>
                <a:cs typeface="Times New Roman" pitchFamily="18" charset="0"/>
              </a:rPr>
              <a:t>SRM’s</a:t>
            </a:r>
            <a:endParaRPr lang="nl-BE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307949"/>
              </p:ext>
            </p:extLst>
          </p:nvPr>
        </p:nvGraphicFramePr>
        <p:xfrm>
          <a:off x="5292080" y="1235201"/>
          <a:ext cx="3215679" cy="2536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Photo Editor-foto" r:id="rId3" imgW="3476190" imgH="3076190" progId="">
                  <p:embed/>
                </p:oleObj>
              </mc:Choice>
              <mc:Fallback>
                <p:oleObj name="Photo Editor-foto" r:id="rId3" imgW="3476190" imgH="307619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12000" contrast="1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1235201"/>
                        <a:ext cx="3215679" cy="25361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kstvak 7"/>
          <p:cNvSpPr txBox="1">
            <a:spLocks noChangeArrowheads="1"/>
          </p:cNvSpPr>
          <p:nvPr/>
        </p:nvSpPr>
        <p:spPr bwMode="auto">
          <a:xfrm>
            <a:off x="6012160" y="3729391"/>
            <a:ext cx="19223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BE" sz="2800" b="1" dirty="0">
                <a:solidFill>
                  <a:srgbClr val="002060"/>
                </a:solidFill>
              </a:rPr>
              <a:t>Ultrasound</a:t>
            </a:r>
          </a:p>
        </p:txBody>
      </p:sp>
      <p:sp>
        <p:nvSpPr>
          <p:cNvPr id="3078" name="Tekstvak 8"/>
          <p:cNvSpPr txBox="1">
            <a:spLocks noChangeArrowheads="1"/>
          </p:cNvSpPr>
          <p:nvPr/>
        </p:nvSpPr>
        <p:spPr bwMode="auto">
          <a:xfrm>
            <a:off x="1433960" y="3783166"/>
            <a:ext cx="18092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l-BE" sz="2800" b="1" dirty="0">
                <a:solidFill>
                  <a:srgbClr val="002060"/>
                </a:solidFill>
              </a:rPr>
              <a:t>CT-</a:t>
            </a:r>
            <a:r>
              <a:rPr lang="nl-BE" sz="2800" b="1" dirty="0" err="1">
                <a:solidFill>
                  <a:srgbClr val="002060"/>
                </a:solidFill>
              </a:rPr>
              <a:t>guided</a:t>
            </a:r>
            <a:endParaRPr lang="nl-BE" sz="2800" b="1" dirty="0">
              <a:solidFill>
                <a:srgbClr val="002060"/>
              </a:solidFill>
            </a:endParaRPr>
          </a:p>
        </p:txBody>
      </p:sp>
      <p:pic>
        <p:nvPicPr>
          <p:cNvPr id="3080" name="Picture 2" descr="127urologie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83568" y="389418"/>
            <a:ext cx="3309998" cy="337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kstvak 1"/>
          <p:cNvSpPr txBox="1"/>
          <p:nvPr/>
        </p:nvSpPr>
        <p:spPr>
          <a:xfrm>
            <a:off x="2627784" y="4515217"/>
            <a:ext cx="4229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4000" b="1" dirty="0" err="1" smtClean="0">
                <a:solidFill>
                  <a:schemeClr val="bg1"/>
                </a:solidFill>
              </a:rPr>
              <a:t>Biopsy</a:t>
            </a:r>
            <a:r>
              <a:rPr lang="nl-BE" sz="4000" b="1" dirty="0" smtClean="0">
                <a:solidFill>
                  <a:schemeClr val="bg1"/>
                </a:solidFill>
              </a:rPr>
              <a:t> of </a:t>
            </a:r>
            <a:r>
              <a:rPr lang="nl-BE" sz="4000" b="1" dirty="0" err="1" smtClean="0">
                <a:solidFill>
                  <a:schemeClr val="bg1"/>
                </a:solidFill>
              </a:rPr>
              <a:t>SRM’s</a:t>
            </a:r>
            <a:r>
              <a:rPr lang="nl-BE" sz="4000" b="1" dirty="0" smtClean="0">
                <a:solidFill>
                  <a:schemeClr val="bg1"/>
                </a:solidFill>
              </a:rPr>
              <a:t> ?</a:t>
            </a:r>
            <a:endParaRPr lang="nl-BE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-13365" y="619547"/>
            <a:ext cx="889317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02060"/>
                </a:solidFill>
              </a:rPr>
              <a:t>    “Avoid unnecessary surgery in 1/3”</a:t>
            </a:r>
          </a:p>
          <a:p>
            <a:pPr lvl="1" fontAlgn="base">
              <a:spcBef>
                <a:spcPct val="20000"/>
              </a:spcBef>
              <a:spcAft>
                <a:spcPct val="0"/>
              </a:spcAft>
            </a:pPr>
            <a:endParaRPr lang="en-US" sz="2800" b="1" dirty="0">
              <a:solidFill>
                <a:srgbClr val="002060"/>
              </a:solidFill>
            </a:endParaRPr>
          </a:p>
          <a:p>
            <a:pPr lvl="1" fontAlgn="base">
              <a:spcBef>
                <a:spcPct val="200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2060"/>
                </a:solidFill>
              </a:rPr>
              <a:t>-  1/3 SRM’s are benign despite CT suggested   	malignancy </a:t>
            </a:r>
          </a:p>
          <a:p>
            <a:pPr marL="742950" lvl="1" indent="-285750" fontAlgn="base">
              <a:spcBef>
                <a:spcPct val="20000"/>
              </a:spcBef>
              <a:spcAft>
                <a:spcPct val="0"/>
              </a:spcAft>
              <a:buFontTx/>
              <a:buChar char="-"/>
            </a:pPr>
            <a:r>
              <a:rPr lang="en-US" sz="2800" b="1" dirty="0" smtClean="0">
                <a:solidFill>
                  <a:srgbClr val="002060"/>
                </a:solidFill>
              </a:rPr>
              <a:t>Complications : - bleeding, fibrosis, AV fistula,</a:t>
            </a:r>
          </a:p>
          <a:p>
            <a:pPr marL="742950" lvl="1" indent="-285750" fontAlgn="base">
              <a:spcBef>
                <a:spcPct val="200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2060"/>
                </a:solidFill>
              </a:rPr>
              <a:t>                               - seeding(?), </a:t>
            </a:r>
            <a:r>
              <a:rPr lang="en-US" sz="2800" b="1" dirty="0" err="1" smtClean="0">
                <a:solidFill>
                  <a:srgbClr val="002060"/>
                </a:solidFill>
              </a:rPr>
              <a:t>pneumothorax</a:t>
            </a:r>
            <a:endParaRPr lang="en-US" sz="2800" b="1" dirty="0" smtClean="0">
              <a:solidFill>
                <a:srgbClr val="002060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395536" y="3717032"/>
            <a:ext cx="69011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3200" b="1" dirty="0" smtClean="0">
                <a:solidFill>
                  <a:srgbClr val="FFFF00"/>
                </a:solidFill>
              </a:rPr>
              <a:t>            </a:t>
            </a:r>
            <a:r>
              <a:rPr lang="nl-BE" sz="2800" b="1" dirty="0" err="1" smtClean="0"/>
              <a:t>But</a:t>
            </a:r>
            <a:r>
              <a:rPr lang="nl-BE" sz="2800" b="1" dirty="0" smtClean="0"/>
              <a:t>…  </a:t>
            </a:r>
            <a:r>
              <a:rPr lang="nl-BE" sz="2800" b="1" dirty="0" err="1" smtClean="0"/>
              <a:t>What</a:t>
            </a:r>
            <a:r>
              <a:rPr lang="nl-BE" sz="2800" b="1" dirty="0" smtClean="0"/>
              <a:t> </a:t>
            </a:r>
            <a:r>
              <a:rPr lang="nl-BE" sz="2800" b="1" dirty="0" err="1" smtClean="0"/>
              <a:t>about</a:t>
            </a:r>
            <a:r>
              <a:rPr lang="nl-BE" sz="2800" b="1" dirty="0" smtClean="0"/>
              <a:t> sampling </a:t>
            </a:r>
            <a:r>
              <a:rPr lang="nl-BE" sz="2800" b="1" dirty="0" err="1" smtClean="0"/>
              <a:t>error</a:t>
            </a:r>
            <a:r>
              <a:rPr lang="nl-BE" sz="2800" b="1" dirty="0" smtClean="0"/>
              <a:t>?</a:t>
            </a:r>
            <a:endParaRPr lang="nl-BE" sz="2800" b="1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nl-BE" sz="4000" b="1" dirty="0" err="1" smtClean="0">
                <a:latin typeface="Times New Roman" pitchFamily="18" charset="0"/>
                <a:cs typeface="Times New Roman" pitchFamily="18" charset="0"/>
              </a:rPr>
              <a:t>Usefulness</a:t>
            </a:r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of a </a:t>
            </a:r>
            <a:r>
              <a:rPr lang="nl-BE" sz="4000" b="1" dirty="0" err="1" smtClean="0">
                <a:latin typeface="Times New Roman" pitchFamily="18" charset="0"/>
                <a:cs typeface="Times New Roman" pitchFamily="18" charset="0"/>
              </a:rPr>
              <a:t>Biopsy</a:t>
            </a:r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nl-BE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052736"/>
            <a:ext cx="8661188" cy="5040312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Negative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small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( ≤ 3 cm) and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larger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( &gt; 6 cm)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masses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viewed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caution</a:t>
            </a:r>
            <a:endParaRPr lang="nl-BE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endParaRPr lang="nl-BE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/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A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benign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biopsy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i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referred</a:t>
            </a:r>
            <a:r>
              <a:rPr lang="nl-BE" sz="2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i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nl-BE" sz="2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i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resection</a:t>
            </a:r>
            <a:r>
              <a:rPr lang="nl-BE" sz="28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or </a:t>
            </a:r>
          </a:p>
          <a:p>
            <a:pPr marL="0" indent="0" eaLnBrk="1" hangingPunct="1"/>
            <a:r>
              <a:rPr lang="nl-BE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followed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up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closely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imaging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observation</a:t>
            </a:r>
            <a:endParaRPr lang="nl-BE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/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Fuhrman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grade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inaccurate in +/-70%</a:t>
            </a:r>
          </a:p>
          <a:p>
            <a:pPr eaLnBrk="1" hangingPunct="1">
              <a:buFontTx/>
              <a:buNone/>
            </a:pPr>
            <a:r>
              <a:rPr lang="nl-BE" b="1" dirty="0" smtClean="0">
                <a:solidFill>
                  <a:srgbClr val="00FF00"/>
                </a:solidFill>
              </a:rPr>
              <a:t>              </a:t>
            </a:r>
          </a:p>
          <a:p>
            <a:pPr marL="0" indent="0" eaLnBrk="1" hangingPunct="1"/>
            <a:endParaRPr lang="nl-NL" b="1" dirty="0" smtClean="0">
              <a:solidFill>
                <a:srgbClr val="00FF00"/>
              </a:solidFill>
            </a:endParaRPr>
          </a:p>
        </p:txBody>
      </p:sp>
      <p:sp>
        <p:nvSpPr>
          <p:cNvPr id="4" name="Tekstvak 3"/>
          <p:cNvSpPr txBox="1"/>
          <p:nvPr/>
        </p:nvSpPr>
        <p:spPr>
          <a:xfrm>
            <a:off x="467544" y="4581128"/>
            <a:ext cx="86358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000" b="1" dirty="0" err="1" smtClean="0">
                <a:solidFill>
                  <a:schemeClr val="bg1"/>
                </a:solidFill>
              </a:rPr>
              <a:t>Limitation</a:t>
            </a:r>
            <a:r>
              <a:rPr lang="nl-BE" sz="4000" b="1" dirty="0" smtClean="0">
                <a:solidFill>
                  <a:schemeClr val="bg1"/>
                </a:solidFill>
              </a:rPr>
              <a:t> of </a:t>
            </a:r>
            <a:r>
              <a:rPr lang="nl-BE" sz="4000" b="1" dirty="0" err="1" smtClean="0">
                <a:solidFill>
                  <a:schemeClr val="bg1"/>
                </a:solidFill>
              </a:rPr>
              <a:t>biopsy</a:t>
            </a:r>
            <a:r>
              <a:rPr lang="nl-BE" sz="4000" b="1" dirty="0" smtClean="0">
                <a:solidFill>
                  <a:schemeClr val="bg1"/>
                </a:solidFill>
              </a:rPr>
              <a:t>: Sampling error</a:t>
            </a:r>
            <a:endParaRPr lang="nl-BE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6"/>
          <p:cNvSpPr txBox="1"/>
          <p:nvPr/>
        </p:nvSpPr>
        <p:spPr>
          <a:xfrm>
            <a:off x="1763688" y="620688"/>
            <a:ext cx="459510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nl-BE" sz="3200" b="1" dirty="0" smtClean="0">
                <a:solidFill>
                  <a:srgbClr val="002060"/>
                </a:solidFill>
              </a:rPr>
              <a:t>Imaging </a:t>
            </a:r>
            <a:r>
              <a:rPr lang="nl-BE" sz="3200" b="1" dirty="0" err="1" smtClean="0">
                <a:solidFill>
                  <a:srgbClr val="002060"/>
                </a:solidFill>
              </a:rPr>
              <a:t>by</a:t>
            </a:r>
            <a:r>
              <a:rPr lang="nl-BE" sz="3200" b="1" dirty="0" smtClean="0">
                <a:solidFill>
                  <a:srgbClr val="002060"/>
                </a:solidFill>
              </a:rPr>
              <a:t> CT          ?</a:t>
            </a:r>
          </a:p>
          <a:p>
            <a:pPr marL="457200" indent="-457200">
              <a:buFont typeface="+mj-lt"/>
              <a:buAutoNum type="arabicPeriod"/>
            </a:pPr>
            <a:endParaRPr lang="nl-BE" sz="3200" b="1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nl-BE" sz="3200" b="1" dirty="0" err="1" smtClean="0">
                <a:solidFill>
                  <a:srgbClr val="002060"/>
                </a:solidFill>
              </a:rPr>
              <a:t>Size</a:t>
            </a:r>
            <a:r>
              <a:rPr lang="nl-BE" sz="3200" b="1" dirty="0" smtClean="0">
                <a:solidFill>
                  <a:srgbClr val="002060"/>
                </a:solidFill>
              </a:rPr>
              <a:t> of the </a:t>
            </a:r>
            <a:r>
              <a:rPr lang="nl-BE" sz="3200" b="1" dirty="0" err="1" smtClean="0">
                <a:solidFill>
                  <a:srgbClr val="002060"/>
                </a:solidFill>
              </a:rPr>
              <a:t>lesion</a:t>
            </a:r>
            <a:r>
              <a:rPr lang="nl-BE" sz="3200" b="1" dirty="0" smtClean="0">
                <a:solidFill>
                  <a:srgbClr val="002060"/>
                </a:solidFill>
              </a:rPr>
              <a:t>        ?</a:t>
            </a:r>
          </a:p>
          <a:p>
            <a:pPr marL="457200" indent="-457200">
              <a:buFont typeface="+mj-lt"/>
              <a:buAutoNum type="arabicPeriod"/>
            </a:pPr>
            <a:endParaRPr lang="nl-BE" sz="3200" b="1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nl-BE" sz="3200" b="1" dirty="0" err="1" smtClean="0">
                <a:solidFill>
                  <a:srgbClr val="002060"/>
                </a:solidFill>
              </a:rPr>
              <a:t>Lesion</a:t>
            </a:r>
            <a:r>
              <a:rPr lang="nl-BE" sz="3200" b="1" dirty="0" smtClean="0">
                <a:solidFill>
                  <a:srgbClr val="002060"/>
                </a:solidFill>
              </a:rPr>
              <a:t> </a:t>
            </a:r>
            <a:r>
              <a:rPr lang="nl-BE" sz="3200" b="1" dirty="0" err="1" smtClean="0">
                <a:solidFill>
                  <a:srgbClr val="002060"/>
                </a:solidFill>
              </a:rPr>
              <a:t>growth</a:t>
            </a:r>
            <a:r>
              <a:rPr lang="nl-BE" sz="3200" b="1" dirty="0" smtClean="0">
                <a:solidFill>
                  <a:srgbClr val="002060"/>
                </a:solidFill>
              </a:rPr>
              <a:t>            ?</a:t>
            </a:r>
          </a:p>
          <a:p>
            <a:pPr marL="457200" indent="-457200">
              <a:buFont typeface="+mj-lt"/>
              <a:buAutoNum type="arabicPeriod"/>
            </a:pPr>
            <a:endParaRPr lang="nl-BE" sz="3200" b="1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nl-BE" sz="3200" b="1" dirty="0" err="1" smtClean="0">
                <a:solidFill>
                  <a:srgbClr val="002060"/>
                </a:solidFill>
              </a:rPr>
              <a:t>Biopsy</a:t>
            </a:r>
            <a:r>
              <a:rPr lang="nl-BE" sz="3200" b="1" dirty="0" smtClean="0">
                <a:solidFill>
                  <a:srgbClr val="002060"/>
                </a:solidFill>
              </a:rPr>
              <a:t>                         ?</a:t>
            </a:r>
            <a:endParaRPr lang="nl-BE" sz="3200" b="1" dirty="0">
              <a:solidFill>
                <a:srgbClr val="00206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115616" y="4553437"/>
            <a:ext cx="67177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4000" b="1" dirty="0" err="1" smtClean="0">
                <a:solidFill>
                  <a:schemeClr val="bg1"/>
                </a:solidFill>
              </a:rPr>
              <a:t>Predict</a:t>
            </a:r>
            <a:r>
              <a:rPr lang="nl-BE" sz="4000" b="1" dirty="0" smtClean="0">
                <a:solidFill>
                  <a:schemeClr val="bg1"/>
                </a:solidFill>
              </a:rPr>
              <a:t> the </a:t>
            </a:r>
            <a:r>
              <a:rPr lang="nl-BE" sz="4000" b="1" dirty="0" err="1" smtClean="0">
                <a:solidFill>
                  <a:schemeClr val="bg1"/>
                </a:solidFill>
              </a:rPr>
              <a:t>nature</a:t>
            </a:r>
            <a:r>
              <a:rPr lang="nl-BE" sz="4000" b="1" dirty="0" smtClean="0">
                <a:solidFill>
                  <a:schemeClr val="bg1"/>
                </a:solidFill>
              </a:rPr>
              <a:t> of </a:t>
            </a:r>
            <a:r>
              <a:rPr lang="nl-BE" sz="4000" b="1" dirty="0" err="1" smtClean="0">
                <a:solidFill>
                  <a:schemeClr val="bg1"/>
                </a:solidFill>
              </a:rPr>
              <a:t>SRM’s</a:t>
            </a:r>
            <a:r>
              <a:rPr lang="nl-BE" sz="4000" b="1" dirty="0" smtClean="0">
                <a:solidFill>
                  <a:schemeClr val="bg1"/>
                </a:solidFill>
              </a:rPr>
              <a:t> ?</a:t>
            </a:r>
            <a:endParaRPr lang="nl-BE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560" y="1124744"/>
            <a:ext cx="8141652" cy="4929222"/>
          </a:xfrm>
        </p:spPr>
        <p:txBody>
          <a:bodyPr/>
          <a:lstStyle/>
          <a:p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Ablative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Therapies </a:t>
            </a:r>
            <a:r>
              <a:rPr lang="nl-BE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experimental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but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developmental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nl-BE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and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proposed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frail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patients</a:t>
            </a:r>
            <a:endParaRPr lang="nl-BE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Laparoscopic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partial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nephrectomy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can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done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experts</a:t>
            </a:r>
          </a:p>
          <a:p>
            <a:endParaRPr lang="nl-BE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Open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partial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nephrectomy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remains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the gold standard in routine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urological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practice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nl-BE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surely</a:t>
            </a:r>
            <a:r>
              <a:rPr lang="nl-BE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in more complex cases</a:t>
            </a:r>
            <a:endParaRPr lang="nl-BE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nl-BE" sz="4000" b="1" dirty="0" err="1" smtClean="0">
                <a:latin typeface="Times New Roman" pitchFamily="18" charset="0"/>
                <a:cs typeface="Times New Roman" pitchFamily="18" charset="0"/>
              </a:rPr>
              <a:t>When</a:t>
            </a:r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4000" b="1" dirty="0" err="1" smtClean="0">
                <a:latin typeface="Times New Roman" pitchFamily="18" charset="0"/>
                <a:cs typeface="Times New Roman" pitchFamily="18" charset="0"/>
              </a:rPr>
              <a:t>you</a:t>
            </a:r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4000" b="1" dirty="0" err="1" smtClean="0">
                <a:latin typeface="Times New Roman" pitchFamily="18" charset="0"/>
                <a:cs typeface="Times New Roman" pitchFamily="18" charset="0"/>
              </a:rPr>
              <a:t>treat</a:t>
            </a:r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: How ?</a:t>
            </a:r>
            <a:endParaRPr lang="nl-BE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91749" y="692696"/>
            <a:ext cx="6840760" cy="3888432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Unknown malignant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potential</a:t>
            </a:r>
          </a:p>
          <a:p>
            <a:pPr marL="609600" indent="-609600"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- no reliable biomarkers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AutoNum type="arabicPeriod" startAt="2"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Lack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of reliable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histology</a:t>
            </a:r>
          </a:p>
          <a:p>
            <a:pPr marL="0" indent="0"/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-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(type, stage, grade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/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Non-standardized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follow-up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protocol</a:t>
            </a:r>
          </a:p>
          <a:p>
            <a:pPr marL="609600" indent="-609600"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None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  Patients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uncertainty /anxiety </a:t>
            </a:r>
          </a:p>
          <a:p>
            <a:pPr marL="609600" indent="-609600" algn="r">
              <a:buFontTx/>
              <a:buNone/>
            </a:pP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r">
              <a:buFontTx/>
              <a:buNone/>
            </a:pPr>
            <a:endParaRPr lang="en-US" sz="2800" b="1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4508500"/>
            <a:ext cx="9289032" cy="720725"/>
          </a:xfrm>
        </p:spPr>
        <p:txBody>
          <a:bodyPr/>
          <a:lstStyle/>
          <a:p>
            <a:r>
              <a:rPr lang="nl-BE" sz="3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nl-BE" sz="4000" b="1" dirty="0" err="1" smtClean="0">
                <a:latin typeface="Times New Roman" pitchFamily="18" charset="0"/>
                <a:cs typeface="Times New Roman" pitchFamily="18" charset="0"/>
              </a:rPr>
              <a:t>Arguments</a:t>
            </a:r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4000" b="1" dirty="0" err="1" smtClean="0">
                <a:latin typeface="Times New Roman" pitchFamily="18" charset="0"/>
                <a:cs typeface="Times New Roman" pitchFamily="18" charset="0"/>
              </a:rPr>
              <a:t>against</a:t>
            </a:r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4000" b="1" dirty="0" err="1" smtClean="0">
                <a:latin typeface="Times New Roman" pitchFamily="18" charset="0"/>
                <a:cs typeface="Times New Roman" pitchFamily="18" charset="0"/>
              </a:rPr>
              <a:t>Observation</a:t>
            </a:r>
            <a:r>
              <a:rPr lang="nl-BE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nl-BE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250825" y="1125538"/>
            <a:ext cx="8893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9156" name="Rectangle 5"/>
          <p:cNvSpPr>
            <a:spLocks noChangeArrowheads="1"/>
          </p:cNvSpPr>
          <p:nvPr/>
        </p:nvSpPr>
        <p:spPr bwMode="auto">
          <a:xfrm>
            <a:off x="125412" y="404664"/>
            <a:ext cx="9144000" cy="4686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sz="3000" b="1" dirty="0" smtClean="0">
                <a:latin typeface="Times New Roman" pitchFamily="18" charset="0"/>
              </a:rPr>
              <a:t>  °</a:t>
            </a:r>
            <a:r>
              <a:rPr lang="en-US" sz="3000" b="1" dirty="0" smtClean="0">
                <a:solidFill>
                  <a:srgbClr val="00FF00"/>
                </a:solidFill>
                <a:latin typeface="Times New Roman" pitchFamily="18" charset="0"/>
              </a:rPr>
              <a:t>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Competing health risks 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                               are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the only justification </a:t>
            </a:r>
          </a:p>
          <a:p>
            <a:pPr marL="609600" indent="-609600">
              <a:spcBef>
                <a:spcPct val="20000"/>
              </a:spcBef>
            </a:pPr>
            <a:endParaRPr lang="en-US" sz="28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  °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Given the efficiency and safety of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modern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treatments, there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are few excuses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that mandate 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observation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marL="609600" indent="-609600">
              <a:spcBef>
                <a:spcPct val="20000"/>
              </a:spcBef>
            </a:pPr>
            <a:endParaRPr lang="en-US" sz="28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  °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Observation should only be allowed when patient 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       and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urologist alike accept the calculated risk</a:t>
            </a:r>
          </a:p>
          <a:p>
            <a:pPr marL="609600" indent="-609600">
              <a:spcBef>
                <a:spcPct val="20000"/>
              </a:spcBef>
              <a:buFontTx/>
              <a:buChar char="-"/>
            </a:pP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1" dirty="0" err="1" smtClean="0">
                <a:latin typeface="Times New Roman" pitchFamily="18" charset="0"/>
                <a:cs typeface="Times New Roman" pitchFamily="18" charset="0"/>
              </a:rPr>
              <a:t>Conclusion</a:t>
            </a:r>
            <a:r>
              <a:rPr lang="nl-BE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nl-BE" b="1" dirty="0" err="1" smtClean="0">
                <a:latin typeface="Times New Roman" pitchFamily="18" charset="0"/>
                <a:cs typeface="Times New Roman" pitchFamily="18" charset="0"/>
              </a:rPr>
              <a:t>when</a:t>
            </a:r>
            <a:r>
              <a:rPr lang="nl-BE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b="1" dirty="0" err="1" smtClean="0">
                <a:latin typeface="Times New Roman" pitchFamily="18" charset="0"/>
                <a:cs typeface="Times New Roman" pitchFamily="18" charset="0"/>
              </a:rPr>
              <a:t>Observation</a:t>
            </a:r>
            <a:r>
              <a:rPr lang="nl-BE" b="1" dirty="0" smtClean="0">
                <a:latin typeface="Times New Roman" pitchFamily="18" charset="0"/>
                <a:cs typeface="Times New Roman" pitchFamily="18" charset="0"/>
              </a:rPr>
              <a:t> SRM?</a:t>
            </a:r>
            <a:endParaRPr lang="nl-BE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4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nl-BE" sz="4800" b="1" dirty="0" err="1" smtClean="0">
                <a:latin typeface="Times New Roman" pitchFamily="18" charset="0"/>
                <a:cs typeface="Times New Roman" pitchFamily="18" charset="0"/>
              </a:rPr>
              <a:t>Questions</a:t>
            </a:r>
            <a:r>
              <a:rPr lang="nl-BE" sz="4800" b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nl-BE" sz="4800" b="1" dirty="0" err="1" smtClean="0">
                <a:latin typeface="Times New Roman" pitchFamily="18" charset="0"/>
                <a:cs typeface="Times New Roman" pitchFamily="18" charset="0"/>
              </a:rPr>
              <a:t>Answers</a:t>
            </a:r>
            <a:endParaRPr lang="nl-BE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 descr="047urologie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15816" y="476672"/>
            <a:ext cx="2709862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40968"/>
            <a:ext cx="4743450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58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nl-NL" b="1" dirty="0" err="1" smtClean="0">
                <a:latin typeface="Times New Roman" pitchFamily="18" charset="0"/>
                <a:cs typeface="Times New Roman" pitchFamily="18" charset="0"/>
              </a:rPr>
              <a:t>SRM’s</a:t>
            </a:r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nl-NL" b="1" dirty="0" err="1" smtClean="0"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NL" b="1" dirty="0" err="1" smtClean="0">
                <a:latin typeface="Times New Roman" pitchFamily="18" charset="0"/>
                <a:cs typeface="Times New Roman" pitchFamily="18" charset="0"/>
              </a:rPr>
              <a:t>all</a:t>
            </a:r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nl-NL" b="1" dirty="0" err="1" smtClean="0">
                <a:latin typeface="Times New Roman" pitchFamily="18" charset="0"/>
                <a:cs typeface="Times New Roman" pitchFamily="18" charset="0"/>
              </a:rPr>
              <a:t>very</a:t>
            </a:r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nl-NL" b="1" dirty="0" err="1" smtClean="0">
                <a:latin typeface="Times New Roman" pitchFamily="18" charset="0"/>
                <a:cs typeface="Times New Roman" pitchFamily="18" charset="0"/>
              </a:rPr>
              <a:t>malignant</a:t>
            </a:r>
            <a:endParaRPr lang="nl-NL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2123728" y="1124744"/>
            <a:ext cx="4752528" cy="2079117"/>
          </a:xfr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534" y="1590225"/>
            <a:ext cx="1656184" cy="2430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picpmhsign"/>
          <p:cNvPicPr>
            <a:picLocks noChangeAspect="1" noChangeArrowheads="1"/>
          </p:cNvPicPr>
          <p:nvPr/>
        </p:nvPicPr>
        <p:blipFill rotWithShape="1">
          <a:blip r:embed="rId4" cstate="screen"/>
          <a:srcRect l="19457" b="9443"/>
          <a:stretch/>
        </p:blipFill>
        <p:spPr bwMode="auto">
          <a:xfrm>
            <a:off x="508145" y="1689100"/>
            <a:ext cx="1489658" cy="2232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picpmhsign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68871" y="847017"/>
            <a:ext cx="2557289" cy="3409357"/>
          </a:xfrm>
          <a:prstGeom prst="rect">
            <a:avLst/>
          </a:prstGeom>
          <a:noFill/>
        </p:spPr>
      </p:pic>
      <p:pic>
        <p:nvPicPr>
          <p:cNvPr id="161795" name="Picture 3" descr="009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70545" y="1812943"/>
            <a:ext cx="3525793" cy="2430350"/>
          </a:xfrm>
          <a:prstGeom prst="rect">
            <a:avLst/>
          </a:prstGeom>
          <a:noFill/>
        </p:spPr>
      </p:pic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1346646" y="4581128"/>
            <a:ext cx="120173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nl-BE" b="1" dirty="0">
                <a:solidFill>
                  <a:schemeClr val="bg1"/>
                </a:solidFill>
              </a:rPr>
              <a:t>TORONTO</a:t>
            </a:r>
            <a:endParaRPr lang="nl-NL" b="1" dirty="0">
              <a:solidFill>
                <a:schemeClr val="bg1"/>
              </a:solidFill>
            </a:endParaRPr>
          </a:p>
        </p:txBody>
      </p:sp>
      <p:sp>
        <p:nvSpPr>
          <p:cNvPr id="161797" name="Rectangle 5"/>
          <p:cNvSpPr>
            <a:spLocks noChangeArrowheads="1"/>
          </p:cNvSpPr>
          <p:nvPr/>
        </p:nvSpPr>
        <p:spPr bwMode="auto">
          <a:xfrm>
            <a:off x="6270756" y="4563154"/>
            <a:ext cx="11318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nl-BE" b="1" dirty="0">
                <a:solidFill>
                  <a:schemeClr val="bg1"/>
                </a:solidFill>
              </a:rPr>
              <a:t>LEUVEN</a:t>
            </a:r>
            <a:endParaRPr lang="nl-NL" b="1" dirty="0">
              <a:solidFill>
                <a:schemeClr val="bg1"/>
              </a:solidFill>
            </a:endParaRPr>
          </a:p>
        </p:txBody>
      </p:sp>
      <p:sp>
        <p:nvSpPr>
          <p:cNvPr id="161798" name="Rectangle 6"/>
          <p:cNvSpPr>
            <a:spLocks noChangeArrowheads="1"/>
          </p:cNvSpPr>
          <p:nvPr/>
        </p:nvSpPr>
        <p:spPr bwMode="auto">
          <a:xfrm>
            <a:off x="6270756" y="2569610"/>
            <a:ext cx="914400" cy="1008063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nl-BE" b="1" dirty="0">
                <a:solidFill>
                  <a:schemeClr val="bg1"/>
                </a:solidFill>
              </a:rPr>
              <a:t>We</a:t>
            </a:r>
          </a:p>
          <a:p>
            <a:pPr algn="ctr"/>
            <a:r>
              <a:rPr lang="nl-BE" b="1" dirty="0" err="1">
                <a:solidFill>
                  <a:schemeClr val="bg1"/>
                </a:solidFill>
              </a:rPr>
              <a:t>cure</a:t>
            </a:r>
            <a:endParaRPr lang="nl-BE" b="1" dirty="0">
              <a:solidFill>
                <a:schemeClr val="bg1"/>
              </a:solidFill>
            </a:endParaRPr>
          </a:p>
          <a:p>
            <a:pPr algn="ctr"/>
            <a:r>
              <a:rPr lang="nl-BE" b="1" dirty="0" err="1">
                <a:solidFill>
                  <a:schemeClr val="bg1"/>
                </a:solidFill>
              </a:rPr>
              <a:t>cancer</a:t>
            </a:r>
            <a:endParaRPr lang="nl-NL" b="1" dirty="0">
              <a:solidFill>
                <a:schemeClr val="bg1"/>
              </a:solidFill>
            </a:endParaRPr>
          </a:p>
        </p:txBody>
      </p:sp>
      <p:pic>
        <p:nvPicPr>
          <p:cNvPr id="7" name="Picture 4" descr="SIMBOO~1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100000" contrast="-100000"/>
          </a:blip>
          <a:srcRect/>
          <a:stretch>
            <a:fillRect/>
          </a:stretch>
        </p:blipFill>
        <p:spPr bwMode="auto">
          <a:xfrm>
            <a:off x="7572396" y="142852"/>
            <a:ext cx="1428760" cy="140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hoek 7"/>
          <p:cNvSpPr/>
          <p:nvPr/>
        </p:nvSpPr>
        <p:spPr>
          <a:xfrm>
            <a:off x="2643174" y="2786058"/>
            <a:ext cx="642942" cy="12858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9" name="Picture 5" descr="Jewett-Lerner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367530" y="404663"/>
            <a:ext cx="1132461" cy="1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fbeelding 9" descr="Afbeelding 265.jpg"/>
          <p:cNvPicPr>
            <a:picLocks noChangeAspect="1"/>
          </p:cNvPicPr>
          <p:nvPr/>
        </p:nvPicPr>
        <p:blipFill>
          <a:blip r:embed="rId6" cstate="print"/>
          <a:srcRect l="43254" t="11397" r="35351" b="31132"/>
          <a:stretch>
            <a:fillRect/>
          </a:stretch>
        </p:blipFill>
        <p:spPr>
          <a:xfrm>
            <a:off x="4560978" y="404663"/>
            <a:ext cx="1019134" cy="1667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508500"/>
            <a:ext cx="7993261" cy="720725"/>
          </a:xfrm>
        </p:spPr>
        <p:txBody>
          <a:bodyPr/>
          <a:lstStyle/>
          <a:p>
            <a:r>
              <a:rPr lang="nl-BE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3200" b="1" dirty="0" err="1" smtClean="0">
                <a:latin typeface="Times New Roman" pitchFamily="18" charset="0"/>
                <a:cs typeface="Times New Roman" pitchFamily="18" charset="0"/>
              </a:rPr>
              <a:t>Microvascular</a:t>
            </a:r>
            <a:r>
              <a:rPr lang="nl-BE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3200" b="1" dirty="0" err="1" smtClean="0">
                <a:latin typeface="Times New Roman" pitchFamily="18" charset="0"/>
                <a:cs typeface="Times New Roman" pitchFamily="18" charset="0"/>
              </a:rPr>
              <a:t>Invasion</a:t>
            </a:r>
            <a:r>
              <a:rPr lang="nl-BE" sz="3200" b="1" dirty="0" smtClean="0">
                <a:latin typeface="Times New Roman" pitchFamily="18" charset="0"/>
                <a:cs typeface="Times New Roman" pitchFamily="18" charset="0"/>
              </a:rPr>
              <a:t> leads </a:t>
            </a:r>
            <a:r>
              <a:rPr lang="nl-BE" sz="3200" b="1" dirty="0" err="1" smtClean="0"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nl-BE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3200" b="1" dirty="0" err="1" smtClean="0">
                <a:latin typeface="Times New Roman" pitchFamily="18" charset="0"/>
                <a:cs typeface="Times New Roman" pitchFamily="18" charset="0"/>
              </a:rPr>
              <a:t>metastasis</a:t>
            </a:r>
            <a:endParaRPr lang="nl-BE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173urologi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95736" y="620688"/>
            <a:ext cx="4281307" cy="332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echte verbindingslijn met pijl 7"/>
          <p:cNvCxnSpPr/>
          <p:nvPr/>
        </p:nvCxnSpPr>
        <p:spPr bwMode="auto">
          <a:xfrm>
            <a:off x="3563888" y="1484784"/>
            <a:ext cx="288032" cy="36004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kstvak 8"/>
          <p:cNvSpPr txBox="1"/>
          <p:nvPr/>
        </p:nvSpPr>
        <p:spPr>
          <a:xfrm>
            <a:off x="2933268" y="1134056"/>
            <a:ext cx="774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800" b="1" dirty="0" err="1" smtClean="0"/>
              <a:t>Vessel</a:t>
            </a:r>
            <a:endParaRPr lang="nl-BE" sz="1800" b="1" dirty="0"/>
          </a:p>
        </p:txBody>
      </p:sp>
      <p:sp>
        <p:nvSpPr>
          <p:cNvPr id="10" name="Tekstvak 9"/>
          <p:cNvSpPr txBox="1"/>
          <p:nvPr/>
        </p:nvSpPr>
        <p:spPr>
          <a:xfrm>
            <a:off x="4139952" y="2204864"/>
            <a:ext cx="856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800" b="1" dirty="0" smtClean="0"/>
              <a:t>Tumor</a:t>
            </a:r>
          </a:p>
          <a:p>
            <a:r>
              <a:rPr lang="nl-BE" sz="1800" b="1" dirty="0" smtClean="0"/>
              <a:t>  </a:t>
            </a:r>
            <a:r>
              <a:rPr lang="nl-BE" sz="1800" b="1" dirty="0" err="1" smtClean="0"/>
              <a:t>Clot</a:t>
            </a:r>
            <a:endParaRPr lang="nl-BE" sz="1800" b="1" dirty="0"/>
          </a:p>
        </p:txBody>
      </p:sp>
      <p:sp>
        <p:nvSpPr>
          <p:cNvPr id="12" name="Tekstvak 11"/>
          <p:cNvSpPr txBox="1"/>
          <p:nvPr/>
        </p:nvSpPr>
        <p:spPr>
          <a:xfrm>
            <a:off x="2545950" y="3140968"/>
            <a:ext cx="85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800" b="1" dirty="0" smtClean="0"/>
              <a:t>Tumor</a:t>
            </a:r>
            <a:endParaRPr lang="nl-BE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dirty="0" smtClean="0">
                <a:sym typeface="Wingdings" pitchFamily="2" charset="2"/>
              </a:rPr>
              <a:t>		</a:t>
            </a:r>
          </a:p>
          <a:p>
            <a:pPr eaLnBrk="1" hangingPunct="1">
              <a:buFontTx/>
              <a:buNone/>
            </a:pPr>
            <a:r>
              <a:rPr lang="nl-NL" dirty="0" smtClean="0">
                <a:sym typeface="Wingdings" pitchFamily="2" charset="2"/>
              </a:rPr>
              <a:t>		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248813"/>
              </p:ext>
            </p:extLst>
          </p:nvPr>
        </p:nvGraphicFramePr>
        <p:xfrm>
          <a:off x="658513" y="404664"/>
          <a:ext cx="6870757" cy="4104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Document" r:id="rId4" imgW="7918920" imgH="4930560" progId="Word.Document.8">
                  <p:embed/>
                </p:oleObj>
              </mc:Choice>
              <mc:Fallback>
                <p:oleObj name="Document" r:id="rId4" imgW="7918920" imgH="493056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513" y="404664"/>
                        <a:ext cx="6870757" cy="41044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4509120"/>
            <a:ext cx="7848600" cy="720725"/>
          </a:xfrm>
        </p:spPr>
        <p:txBody>
          <a:bodyPr/>
          <a:lstStyle/>
          <a:p>
            <a:r>
              <a:rPr lang="nl-BE" sz="3200" b="1" dirty="0" err="1" smtClean="0">
                <a:latin typeface="Times New Roman" pitchFamily="18" charset="0"/>
                <a:cs typeface="Times New Roman" pitchFamily="18" charset="0"/>
              </a:rPr>
              <a:t>Expected</a:t>
            </a:r>
            <a:r>
              <a:rPr lang="nl-BE" sz="3200" b="1" dirty="0" smtClean="0">
                <a:latin typeface="Times New Roman" pitchFamily="18" charset="0"/>
                <a:cs typeface="Times New Roman" pitchFamily="18" charset="0"/>
              </a:rPr>
              <a:t> Cancer </a:t>
            </a:r>
            <a:r>
              <a:rPr lang="nl-BE" sz="3200" b="1" dirty="0" err="1" smtClean="0">
                <a:latin typeface="Times New Roman" pitchFamily="18" charset="0"/>
                <a:cs typeface="Times New Roman" pitchFamily="18" charset="0"/>
              </a:rPr>
              <a:t>Incidence</a:t>
            </a:r>
            <a:r>
              <a:rPr lang="nl-BE" sz="3200" b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nl-BE" sz="3200" b="1" dirty="0" err="1" smtClean="0">
                <a:latin typeface="Times New Roman" pitchFamily="18" charset="0"/>
                <a:cs typeface="Times New Roman" pitchFamily="18" charset="0"/>
              </a:rPr>
              <a:t>Mortality</a:t>
            </a:r>
            <a:endParaRPr lang="nl-BE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vaal 2"/>
          <p:cNvSpPr/>
          <p:nvPr/>
        </p:nvSpPr>
        <p:spPr bwMode="auto">
          <a:xfrm>
            <a:off x="6228184" y="2348880"/>
            <a:ext cx="576064" cy="43204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B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4508500"/>
            <a:ext cx="7993261" cy="720725"/>
          </a:xfrm>
        </p:spPr>
        <p:txBody>
          <a:bodyPr/>
          <a:lstStyle/>
          <a:p>
            <a:r>
              <a:rPr lang="nl-BE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nl-BE" b="1" dirty="0" err="1" smtClean="0">
                <a:latin typeface="Times New Roman" pitchFamily="18" charset="0"/>
                <a:cs typeface="Times New Roman" pitchFamily="18" charset="0"/>
              </a:rPr>
              <a:t>Decrease</a:t>
            </a:r>
            <a:r>
              <a:rPr lang="nl-BE" b="1" dirty="0" smtClean="0">
                <a:latin typeface="Times New Roman" pitchFamily="18" charset="0"/>
                <a:cs typeface="Times New Roman" pitchFamily="18" charset="0"/>
              </a:rPr>
              <a:t> of RCC </a:t>
            </a:r>
            <a:r>
              <a:rPr lang="nl-BE" b="1" dirty="0" err="1" smtClean="0">
                <a:latin typeface="Times New Roman" pitchFamily="18" charset="0"/>
                <a:cs typeface="Times New Roman" pitchFamily="18" charset="0"/>
              </a:rPr>
              <a:t>Mortality</a:t>
            </a:r>
            <a:r>
              <a:rPr lang="nl-BE" b="1" dirty="0" smtClean="0">
                <a:latin typeface="Times New Roman" pitchFamily="18" charset="0"/>
                <a:cs typeface="Times New Roman" pitchFamily="18" charset="0"/>
              </a:rPr>
              <a:t> in the US</a:t>
            </a:r>
            <a:endParaRPr lang="nl-BE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124744"/>
            <a:ext cx="7200800" cy="3321373"/>
          </a:xfrm>
        </p:spPr>
        <p:txBody>
          <a:bodyPr/>
          <a:lstStyle/>
          <a:p>
            <a:pPr marL="609600" indent="-609600" algn="ctr"/>
            <a:r>
              <a:rPr lang="en-US" sz="2800" b="1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Better treatment of M+ RCC</a:t>
            </a:r>
          </a:p>
          <a:p>
            <a:pPr marL="609600" indent="-609600" algn="ctr"/>
            <a:r>
              <a:rPr lang="en-US" sz="2800" b="1" dirty="0">
                <a:solidFill>
                  <a:schemeClr val="accent4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Early detection and treatment</a:t>
            </a:r>
          </a:p>
          <a:p>
            <a:pPr marL="609600" indent="-609600" algn="ctr"/>
            <a:endParaRPr lang="en-U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Adequate management</a:t>
            </a:r>
          </a:p>
          <a:p>
            <a:pPr marL="609600" indent="-609600"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wait </a:t>
            </a:r>
            <a:r>
              <a:rPr lang="en-US" sz="28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until 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+ ??? 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nl-BE" dirty="0"/>
          </a:p>
        </p:txBody>
      </p:sp>
      <p:sp>
        <p:nvSpPr>
          <p:cNvPr id="4" name="PIJL-OMLAAG 3"/>
          <p:cNvSpPr/>
          <p:nvPr/>
        </p:nvSpPr>
        <p:spPr bwMode="auto">
          <a:xfrm>
            <a:off x="3923928" y="2204864"/>
            <a:ext cx="484632" cy="576064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B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899592" y="1124744"/>
            <a:ext cx="724316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lvl="0" indent="-609600" algn="ctr">
              <a:lnSpc>
                <a:spcPct val="80000"/>
              </a:lnSpc>
              <a:spcBef>
                <a:spcPct val="20000"/>
              </a:spcBef>
            </a:pPr>
            <a:r>
              <a:rPr lang="en-US" b="1" kern="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+mn-cs"/>
              </a:rPr>
              <a:t>Active surveillance </a:t>
            </a:r>
            <a:r>
              <a:rPr lang="en-US" b="1" kern="0" dirty="0">
                <a:solidFill>
                  <a:schemeClr val="bg1"/>
                </a:solidFill>
                <a:latin typeface="Times New Roman"/>
                <a:cs typeface="+mn-cs"/>
              </a:rPr>
              <a:t>could</a:t>
            </a:r>
            <a:r>
              <a:rPr lang="en-US" b="1" kern="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+mn-cs"/>
              </a:rPr>
              <a:t> be an option </a:t>
            </a:r>
          </a:p>
          <a:p>
            <a:pPr marL="609600" lvl="0" indent="-609600" algn="ctr">
              <a:lnSpc>
                <a:spcPct val="80000"/>
              </a:lnSpc>
              <a:spcBef>
                <a:spcPct val="20000"/>
              </a:spcBef>
            </a:pPr>
            <a:r>
              <a:rPr lang="en-US" b="1" kern="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+mn-cs"/>
              </a:rPr>
              <a:t>when the tumor growth rate and metastatic rate could be predicted </a:t>
            </a:r>
            <a:r>
              <a:rPr lang="en-US" b="1" kern="0" dirty="0" smtClean="0">
                <a:solidFill>
                  <a:srgbClr val="FFFFFF"/>
                </a:solidFill>
                <a:latin typeface="Times New Roman"/>
                <a:cs typeface="+mn-cs"/>
              </a:rPr>
              <a:t>(</a:t>
            </a:r>
            <a:r>
              <a:rPr lang="en-US" b="1" kern="0" dirty="0">
                <a:solidFill>
                  <a:srgbClr val="FFFFFF"/>
                </a:solidFill>
                <a:latin typeface="Times New Roman"/>
                <a:cs typeface="+mn-cs"/>
              </a:rPr>
              <a:t>which is not the case)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1214422"/>
            <a:ext cx="9144000" cy="54451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827088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2350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430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609600" indent="-609600" algn="ctr" eaLnBrk="1" hangingPunct="1">
              <a:lnSpc>
                <a:spcPct val="80000"/>
              </a:lnSpc>
            </a:pPr>
            <a:endParaRPr lang="en-US" b="1" dirty="0" smtClean="0"/>
          </a:p>
          <a:p>
            <a:pPr marL="609600" indent="-609600" algn="ctr" eaLnBrk="1" hangingPunct="1">
              <a:lnSpc>
                <a:spcPct val="80000"/>
              </a:lnSpc>
            </a:pPr>
            <a:endParaRPr lang="en-US" b="1" dirty="0" smtClean="0"/>
          </a:p>
          <a:p>
            <a:pPr marL="609600" indent="-609600" eaLnBrk="1" hangingPunct="1">
              <a:lnSpc>
                <a:spcPct val="80000"/>
              </a:lnSpc>
            </a:pPr>
            <a:r>
              <a:rPr lang="en-US" b="1" dirty="0" smtClean="0">
                <a:solidFill>
                  <a:srgbClr val="00FF00"/>
                </a:solidFill>
              </a:rPr>
              <a:t>          </a:t>
            </a:r>
            <a:r>
              <a:rPr lang="en-US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Indications for active surveillance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sz="2800" b="1" u="sng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1.  High risk surgical patients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2.  Elderly or infirm patients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3.  Patients refusing surgery</a:t>
            </a:r>
          </a:p>
        </p:txBody>
      </p:sp>
      <p:sp>
        <p:nvSpPr>
          <p:cNvPr id="3" name="Rechthoek 2"/>
          <p:cNvSpPr/>
          <p:nvPr/>
        </p:nvSpPr>
        <p:spPr>
          <a:xfrm>
            <a:off x="2658152" y="4653136"/>
            <a:ext cx="303160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algn="ctr" eaLnBrk="1" hangingPunct="1">
              <a:lnSpc>
                <a:spcPct val="80000"/>
              </a:lnSpc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And that is it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nl-NL" b="1" dirty="0" err="1" smtClean="0">
                <a:latin typeface="Times New Roman" pitchFamily="18" charset="0"/>
                <a:cs typeface="Times New Roman" pitchFamily="18" charset="0"/>
              </a:rPr>
              <a:t>Why</a:t>
            </a:r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NL" b="1" dirty="0" err="1" smtClean="0"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NL" b="1" dirty="0" err="1" smtClean="0">
                <a:latin typeface="Times New Roman" pitchFamily="18" charset="0"/>
                <a:cs typeface="Times New Roman" pitchFamily="18" charset="0"/>
              </a:rPr>
              <a:t>just</a:t>
            </a:r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 follow </a:t>
            </a:r>
            <a:r>
              <a:rPr lang="nl-NL" b="1" dirty="0" err="1" smtClean="0">
                <a:latin typeface="Times New Roman" pitchFamily="18" charset="0"/>
                <a:cs typeface="Times New Roman" pitchFamily="18" charset="0"/>
              </a:rPr>
              <a:t>SRM’s</a:t>
            </a:r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332656"/>
            <a:ext cx="7848600" cy="368141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Unknown biological behavior 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ijdelijke aanduiding voor inhoud 2"/>
          <p:cNvSpPr>
            <a:spLocks noGrp="1"/>
          </p:cNvSpPr>
          <p:nvPr>
            <p:ph idx="1"/>
          </p:nvPr>
        </p:nvSpPr>
        <p:spPr>
          <a:xfrm>
            <a:off x="1475656" y="476672"/>
            <a:ext cx="6457950" cy="4114800"/>
          </a:xfrm>
        </p:spPr>
        <p:txBody>
          <a:bodyPr/>
          <a:lstStyle/>
          <a:p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Imaging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CT</a:t>
            </a:r>
          </a:p>
          <a:p>
            <a:endParaRPr lang="nl-BE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Size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of the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lesion</a:t>
            </a:r>
            <a:endParaRPr lang="nl-BE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nl-BE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Lesion</a:t>
            </a:r>
            <a:r>
              <a:rPr lang="nl-BE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growth</a:t>
            </a:r>
            <a:endParaRPr lang="nl-BE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nl-BE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nl-BE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Biopsy</a:t>
            </a:r>
            <a:endParaRPr lang="nl-BE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P:\documenten\EAU\EAU Yearly Congress\EAU 2010 Barcelona\ESUP\b-1324321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5400000">
            <a:off x="5813860" y="1683085"/>
            <a:ext cx="2736305" cy="2051673"/>
          </a:xfrm>
          <a:prstGeom prst="rect">
            <a:avLst/>
          </a:prstGeom>
          <a:noFill/>
        </p:spPr>
      </p:pic>
      <p:sp>
        <p:nvSpPr>
          <p:cNvPr id="2" name="Tekstvak 1"/>
          <p:cNvSpPr txBox="1"/>
          <p:nvPr/>
        </p:nvSpPr>
        <p:spPr>
          <a:xfrm>
            <a:off x="827584" y="4581128"/>
            <a:ext cx="7627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3600" b="1" dirty="0" err="1" smtClean="0">
                <a:solidFill>
                  <a:schemeClr val="bg1"/>
                </a:solidFill>
              </a:rPr>
              <a:t>Can</a:t>
            </a:r>
            <a:r>
              <a:rPr lang="nl-BE" sz="3600" b="1" dirty="0" smtClean="0">
                <a:solidFill>
                  <a:schemeClr val="bg1"/>
                </a:solidFill>
              </a:rPr>
              <a:t> we </a:t>
            </a:r>
            <a:r>
              <a:rPr lang="nl-BE" sz="3600" b="1" dirty="0" err="1" smtClean="0">
                <a:solidFill>
                  <a:schemeClr val="bg1"/>
                </a:solidFill>
              </a:rPr>
              <a:t>predict</a:t>
            </a:r>
            <a:r>
              <a:rPr lang="nl-BE" sz="3600" b="1" dirty="0" smtClean="0">
                <a:solidFill>
                  <a:schemeClr val="bg1"/>
                </a:solidFill>
              </a:rPr>
              <a:t> the </a:t>
            </a:r>
            <a:r>
              <a:rPr lang="nl-BE" sz="3600" b="1" dirty="0" err="1" smtClean="0">
                <a:solidFill>
                  <a:schemeClr val="bg1"/>
                </a:solidFill>
              </a:rPr>
              <a:t>nature</a:t>
            </a:r>
            <a:r>
              <a:rPr lang="nl-BE" sz="3600" b="1" dirty="0" smtClean="0">
                <a:solidFill>
                  <a:schemeClr val="bg1"/>
                </a:solidFill>
              </a:rPr>
              <a:t> of </a:t>
            </a:r>
            <a:r>
              <a:rPr lang="nl-BE" sz="3600" b="1" dirty="0" err="1" smtClean="0">
                <a:solidFill>
                  <a:schemeClr val="bg1"/>
                </a:solidFill>
              </a:rPr>
              <a:t>SRM’s</a:t>
            </a:r>
            <a:r>
              <a:rPr lang="nl-BE" sz="3600" b="1" dirty="0" smtClean="0">
                <a:solidFill>
                  <a:schemeClr val="bg1"/>
                </a:solidFill>
              </a:rPr>
              <a:t> ?</a:t>
            </a:r>
            <a:endParaRPr lang="nl-BE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285720" y="1124744"/>
            <a:ext cx="8429684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-"/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Lack of distinct radiographic findings on CT</a:t>
            </a:r>
          </a:p>
          <a:p>
            <a:pPr marL="742950" lvl="1" indent="-285750">
              <a:spcBef>
                <a:spcPct val="20000"/>
              </a:spcBef>
              <a:buFontTx/>
              <a:buChar char="-"/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ertainly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in small ones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</a:rPr>
              <a:t>-   No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difference noted </a:t>
            </a:r>
          </a:p>
          <a:p>
            <a:pPr marL="742950" lvl="1" indent="-285750">
              <a:spcBef>
                <a:spcPct val="20000"/>
              </a:spcBef>
              <a:buFontTx/>
              <a:buChar char="-"/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in growth rate </a:t>
            </a:r>
          </a:p>
          <a:p>
            <a:pPr marL="742950" lvl="1" indent="-285750">
              <a:spcBef>
                <a:spcPct val="20000"/>
              </a:spcBef>
              <a:buFontTx/>
              <a:buChar char="-"/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</a:rPr>
              <a:t>in tumor size at presentation</a:t>
            </a:r>
          </a:p>
        </p:txBody>
      </p:sp>
      <p:pic>
        <p:nvPicPr>
          <p:cNvPr id="7" name="Picture 2" descr="240urologi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868144" y="1887579"/>
            <a:ext cx="2613240" cy="2096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kstvak 1"/>
          <p:cNvSpPr txBox="1"/>
          <p:nvPr/>
        </p:nvSpPr>
        <p:spPr>
          <a:xfrm>
            <a:off x="683568" y="4581128"/>
            <a:ext cx="8394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000" b="1" dirty="0" err="1" smtClean="0">
                <a:solidFill>
                  <a:schemeClr val="bg1"/>
                </a:solidFill>
              </a:rPr>
              <a:t>Can</a:t>
            </a:r>
            <a:r>
              <a:rPr lang="nl-BE" sz="4000" b="1" dirty="0" smtClean="0">
                <a:solidFill>
                  <a:schemeClr val="bg1"/>
                </a:solidFill>
              </a:rPr>
              <a:t> a </a:t>
            </a:r>
            <a:r>
              <a:rPr lang="nl-BE" sz="4000" b="1" dirty="0" err="1" smtClean="0">
                <a:solidFill>
                  <a:schemeClr val="bg1"/>
                </a:solidFill>
              </a:rPr>
              <a:t>benign</a:t>
            </a:r>
            <a:r>
              <a:rPr lang="nl-BE" sz="4000" b="1" dirty="0" smtClean="0">
                <a:solidFill>
                  <a:schemeClr val="bg1"/>
                </a:solidFill>
              </a:rPr>
              <a:t> tumor </a:t>
            </a:r>
            <a:r>
              <a:rPr lang="nl-BE" sz="4000" b="1" dirty="0" err="1" smtClean="0">
                <a:solidFill>
                  <a:schemeClr val="bg1"/>
                </a:solidFill>
              </a:rPr>
              <a:t>be</a:t>
            </a:r>
            <a:r>
              <a:rPr lang="nl-BE" sz="4000" b="1" dirty="0" smtClean="0">
                <a:solidFill>
                  <a:schemeClr val="bg1"/>
                </a:solidFill>
              </a:rPr>
              <a:t> </a:t>
            </a:r>
            <a:r>
              <a:rPr lang="nl-BE" sz="4000" b="1" dirty="0" err="1" smtClean="0">
                <a:solidFill>
                  <a:schemeClr val="bg1"/>
                </a:solidFill>
              </a:rPr>
              <a:t>recognized</a:t>
            </a:r>
            <a:r>
              <a:rPr lang="nl-BE" sz="4000" b="1" dirty="0" smtClean="0">
                <a:solidFill>
                  <a:schemeClr val="bg1"/>
                </a:solidFill>
              </a:rPr>
              <a:t> ?</a:t>
            </a:r>
            <a:endParaRPr lang="nl-BE" sz="4000" b="1" dirty="0">
              <a:solidFill>
                <a:schemeClr val="bg1"/>
              </a:solidFill>
            </a:endParaRPr>
          </a:p>
        </p:txBody>
      </p:sp>
      <p:cxnSp>
        <p:nvCxnSpPr>
          <p:cNvPr id="4" name="Rechte verbindingslijn met pijl 3"/>
          <p:cNvCxnSpPr/>
          <p:nvPr/>
        </p:nvCxnSpPr>
        <p:spPr bwMode="auto">
          <a:xfrm>
            <a:off x="4880953" y="2564904"/>
            <a:ext cx="1707271" cy="50405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ilan2013_arial_blue_c">
  <a:themeElements>
    <a:clrScheme name="23rd Annual EAU Congres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3rd Annual EAU Congress">
      <a:majorFont>
        <a:latin typeface="Arial Black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23rd Annual EAU Congres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rd Annual EAU Congres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rd Annual EAU Congres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rd Annual EAU Congres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rd Annual EAU Congres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3rd Annual EAU Congres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3rd Annual EAU Congres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angepast ontwerp">
  <a:themeElements>
    <a:clrScheme name="Aangepast 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angepast ontwerp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Aangepast 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Aangepast ontwerp">
  <a:themeElements>
    <a:clrScheme name="Aangepast 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angepast ontwerp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Aangepast 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angepast 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angepast 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Aangepast ontwerp">
  <a:themeElements>
    <a:clrScheme name="1_Aangepast 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Aangepast ontwerp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1_Aangepast 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Aangepast ontwerp">
  <a:themeElements>
    <a:clrScheme name="1_Aangepast 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Aangepast ontwerp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1_Aangepast 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angepast 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angepast 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milan2013_arial_blue_c</Template>
  <TotalTime>155</TotalTime>
  <Words>599</Words>
  <Application>Microsoft Office PowerPoint</Application>
  <PresentationFormat>On-screen Show (4:3)</PresentationFormat>
  <Paragraphs>143</Paragraphs>
  <Slides>20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milan2013_arial_blue_c</vt:lpstr>
      <vt:lpstr>Aangepast ontwerp</vt:lpstr>
      <vt:lpstr>3_Aangepast ontwerp</vt:lpstr>
      <vt:lpstr>1_Aangepast ontwerp</vt:lpstr>
      <vt:lpstr>2_Aangepast ontwerp</vt:lpstr>
      <vt:lpstr>Document</vt:lpstr>
      <vt:lpstr>Photo Editor-foto</vt:lpstr>
      <vt:lpstr>   Small Renal Masses:   To treat or not to treat ?</vt:lpstr>
      <vt:lpstr>   SRM’s:  not all (very) malignant</vt:lpstr>
      <vt:lpstr> Microvascular Invasion leads to metastasis</vt:lpstr>
      <vt:lpstr>Expected Cancer Incidence and Mortality</vt:lpstr>
      <vt:lpstr>  Decrease of RCC Mortality in the US</vt:lpstr>
      <vt:lpstr>PowerPoint Presentation</vt:lpstr>
      <vt:lpstr>       Why not just follow SRM’s ?</vt:lpstr>
      <vt:lpstr>PowerPoint Presentation</vt:lpstr>
      <vt:lpstr>PowerPoint Presentation</vt:lpstr>
      <vt:lpstr>PowerPoint Presentation</vt:lpstr>
      <vt:lpstr>          Growth rate of SRM’s</vt:lpstr>
      <vt:lpstr>PowerPoint Presentation</vt:lpstr>
      <vt:lpstr>          Usefulness of a Biopsy  </vt:lpstr>
      <vt:lpstr>PowerPoint Presentation</vt:lpstr>
      <vt:lpstr>PowerPoint Presentation</vt:lpstr>
      <vt:lpstr>         When you treat: How ?</vt:lpstr>
      <vt:lpstr>      Arguments against Observation </vt:lpstr>
      <vt:lpstr>Conclusion: when Observation SRM?</vt:lpstr>
      <vt:lpstr>    Questions and Answers</vt:lpstr>
      <vt:lpstr>PowerPoint Presentation</vt:lpstr>
    </vt:vector>
  </TitlesOfParts>
  <Company>EAU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Ivanka Moerkerken</dc:creator>
  <cp:lastModifiedBy>Windows User</cp:lastModifiedBy>
  <cp:revision>18</cp:revision>
  <dcterms:created xsi:type="dcterms:W3CDTF">2012-07-31T11:14:03Z</dcterms:created>
  <dcterms:modified xsi:type="dcterms:W3CDTF">2013-03-15T10:32:19Z</dcterms:modified>
</cp:coreProperties>
</file>